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5">
  <p:sldMasterIdLst>
    <p:sldMasterId id="2147483648" r:id="rId1"/>
  </p:sldMasterIdLst>
  <p:sldIdLst>
    <p:sldId id="256" r:id="rId2"/>
    <p:sldId id="257" r:id="rId3"/>
    <p:sldId id="291" r:id="rId4"/>
    <p:sldId id="258" r:id="rId5"/>
    <p:sldId id="281" r:id="rId6"/>
    <p:sldId id="287" r:id="rId7"/>
    <p:sldId id="282" r:id="rId8"/>
    <p:sldId id="260" r:id="rId9"/>
    <p:sldId id="261" r:id="rId10"/>
    <p:sldId id="262" r:id="rId11"/>
    <p:sldId id="266" r:id="rId12"/>
    <p:sldId id="267" r:id="rId13"/>
    <p:sldId id="264" r:id="rId14"/>
    <p:sldId id="265" r:id="rId15"/>
    <p:sldId id="275" r:id="rId16"/>
    <p:sldId id="268" r:id="rId17"/>
    <p:sldId id="263" r:id="rId18"/>
    <p:sldId id="283" r:id="rId19"/>
    <p:sldId id="274" r:id="rId20"/>
    <p:sldId id="276" r:id="rId21"/>
    <p:sldId id="280" r:id="rId22"/>
    <p:sldId id="284" r:id="rId23"/>
    <p:sldId id="288" r:id="rId24"/>
    <p:sldId id="290" r:id="rId25"/>
    <p:sldId id="28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11/22/2017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mauiwatershed.org/hom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4FCC9-1DC2-4560-ACA8-E1BC3AC216E1}"/>
              </a:ext>
            </a:extLst>
          </p:cNvPr>
          <p:cNvSpPr>
            <a:spLocks noGrp="1"/>
          </p:cNvSpPr>
          <p:nvPr>
            <p:ph type="ctrTitle"/>
          </p:nvPr>
        </p:nvSpPr>
        <p:spPr>
          <a:xfrm>
            <a:off x="1507067" y="615491"/>
            <a:ext cx="7766936" cy="1646302"/>
          </a:xfrm>
        </p:spPr>
        <p:txBody>
          <a:bodyPr/>
          <a:lstStyle/>
          <a:p>
            <a:pPr algn="l"/>
            <a:r>
              <a:rPr lang="en-US" dirty="0"/>
              <a:t>Southwest Maui Watershed Plan</a:t>
            </a:r>
          </a:p>
        </p:txBody>
      </p:sp>
      <p:sp>
        <p:nvSpPr>
          <p:cNvPr id="3" name="Subtitle 2">
            <a:extLst>
              <a:ext uri="{FF2B5EF4-FFF2-40B4-BE49-F238E27FC236}">
                <a16:creationId xmlns:a16="http://schemas.microsoft.com/office/drawing/2014/main" id="{431E7232-D6F7-4435-8BD8-77F65EC982E3}"/>
              </a:ext>
            </a:extLst>
          </p:cNvPr>
          <p:cNvSpPr>
            <a:spLocks noGrp="1"/>
          </p:cNvSpPr>
          <p:nvPr>
            <p:ph type="subTitle" idx="1"/>
          </p:nvPr>
        </p:nvSpPr>
        <p:spPr>
          <a:xfrm>
            <a:off x="675862" y="2434068"/>
            <a:ext cx="8690907" cy="2522245"/>
          </a:xfrm>
        </p:spPr>
        <p:txBody>
          <a:bodyPr>
            <a:normAutofit fontScale="25000" lnSpcReduction="20000"/>
          </a:bodyPr>
          <a:lstStyle/>
          <a:p>
            <a:pPr algn="ctr"/>
            <a:r>
              <a:rPr lang="en-US" sz="4800" b="1" dirty="0">
                <a:solidFill>
                  <a:schemeClr val="tx1"/>
                </a:solidFill>
              </a:rPr>
              <a:t>Prepared For:</a:t>
            </a:r>
          </a:p>
          <a:p>
            <a:pPr algn="ctr"/>
            <a:r>
              <a:rPr lang="en-US" sz="4800" b="1" dirty="0">
                <a:solidFill>
                  <a:schemeClr val="tx1"/>
                </a:solidFill>
              </a:rPr>
              <a:t>Hawaii Department of Health</a:t>
            </a:r>
          </a:p>
          <a:p>
            <a:pPr algn="ctr"/>
            <a:r>
              <a:rPr lang="en-US" sz="4800" b="1" dirty="0">
                <a:solidFill>
                  <a:schemeClr val="tx1"/>
                </a:solidFill>
              </a:rPr>
              <a:t>Clean Water Branch and</a:t>
            </a:r>
          </a:p>
          <a:p>
            <a:pPr algn="ctr"/>
            <a:r>
              <a:rPr lang="en-US" sz="4800" b="1" dirty="0">
                <a:solidFill>
                  <a:schemeClr val="tx1"/>
                </a:solidFill>
              </a:rPr>
              <a:t>The U.S. Environmental Protection Agency</a:t>
            </a:r>
          </a:p>
          <a:p>
            <a:pPr algn="ctr"/>
            <a:endParaRPr lang="en-US" sz="4800" b="1" dirty="0">
              <a:solidFill>
                <a:schemeClr val="tx1"/>
              </a:solidFill>
            </a:endParaRPr>
          </a:p>
          <a:p>
            <a:pPr algn="ctr"/>
            <a:r>
              <a:rPr lang="en-US" sz="4800" b="1" dirty="0">
                <a:solidFill>
                  <a:schemeClr val="tx1"/>
                </a:solidFill>
              </a:rPr>
              <a:t>Prepared By:</a:t>
            </a:r>
          </a:p>
          <a:p>
            <a:pPr algn="ctr"/>
            <a:r>
              <a:rPr lang="en-US" sz="4800" b="1" dirty="0">
                <a:solidFill>
                  <a:schemeClr val="tx1"/>
                </a:solidFill>
              </a:rPr>
              <a:t>Michael Reyes – Watershed Coordinator</a:t>
            </a:r>
          </a:p>
          <a:p>
            <a:pPr algn="ctr"/>
            <a:r>
              <a:rPr lang="en-US" sz="4800" b="1" dirty="0">
                <a:solidFill>
                  <a:schemeClr val="tx1"/>
                </a:solidFill>
              </a:rPr>
              <a:t>Central Maui Soil &amp; Water Conservation District</a:t>
            </a:r>
          </a:p>
          <a:p>
            <a:pPr algn="ctr"/>
            <a:r>
              <a:rPr lang="en-US" sz="4800" b="1" dirty="0">
                <a:solidFill>
                  <a:schemeClr val="tx1"/>
                </a:solidFill>
              </a:rPr>
              <a:t>77 Hoʻokele St., Suite 202</a:t>
            </a:r>
          </a:p>
          <a:p>
            <a:pPr algn="ctr"/>
            <a:r>
              <a:rPr lang="en-US" sz="4800" b="1" dirty="0">
                <a:solidFill>
                  <a:schemeClr val="tx1"/>
                </a:solidFill>
              </a:rPr>
              <a:t>Kahului, HI 96732</a:t>
            </a:r>
          </a:p>
          <a:p>
            <a:pPr algn="ctr"/>
            <a:r>
              <a:rPr lang="en-US" sz="4800" b="1" dirty="0">
                <a:solidFill>
                  <a:schemeClr val="tx1"/>
                </a:solidFill>
              </a:rPr>
              <a:t>808-871-5500, ext. 101</a:t>
            </a:r>
          </a:p>
          <a:p>
            <a:pPr algn="ctr"/>
            <a:endParaRPr lang="en-US" sz="4800" b="1" dirty="0">
              <a:solidFill>
                <a:schemeClr val="tx1"/>
              </a:solidFill>
            </a:endParaRPr>
          </a:p>
          <a:p>
            <a:pPr algn="ctr"/>
            <a:r>
              <a:rPr lang="en-US" sz="4800" b="1" dirty="0">
                <a:solidFill>
                  <a:schemeClr val="tx1"/>
                </a:solidFill>
              </a:rPr>
              <a:t>Funding Provided By: County of Maui Office of Economic Development</a:t>
            </a:r>
          </a:p>
          <a:p>
            <a:pPr algn="ctr"/>
            <a:r>
              <a:rPr lang="en-US" sz="4800" b="1" dirty="0">
                <a:solidFill>
                  <a:schemeClr val="tx1"/>
                </a:solidFill>
              </a:rPr>
              <a:t>Fiscal Sponsor: Tri-Isle RC&amp;D</a:t>
            </a:r>
          </a:p>
          <a:p>
            <a:endParaRPr lang="en-US" dirty="0"/>
          </a:p>
        </p:txBody>
      </p:sp>
      <p:pic>
        <p:nvPicPr>
          <p:cNvPr id="8" name="Picture 7" descr="A close up of an animal&#10;&#10;Description generated with high confidence">
            <a:extLst>
              <a:ext uri="{FF2B5EF4-FFF2-40B4-BE49-F238E27FC236}">
                <a16:creationId xmlns:a16="http://schemas.microsoft.com/office/drawing/2014/main" id="{83C9710F-5678-48FD-87D3-5D2C0C16A630}"/>
              </a:ext>
            </a:extLst>
          </p:cNvPr>
          <p:cNvPicPr>
            <a:picLocks noChangeAspect="1"/>
          </p:cNvPicPr>
          <p:nvPr/>
        </p:nvPicPr>
        <p:blipFill>
          <a:blip r:embed="rId2"/>
          <a:stretch>
            <a:fillRect/>
          </a:stretch>
        </p:blipFill>
        <p:spPr>
          <a:xfrm>
            <a:off x="7137113" y="170846"/>
            <a:ext cx="1794852" cy="2535591"/>
          </a:xfrm>
          <a:prstGeom prst="rect">
            <a:avLst/>
          </a:prstGeom>
        </p:spPr>
      </p:pic>
    </p:spTree>
    <p:extLst>
      <p:ext uri="{BB962C8B-B14F-4D97-AF65-F5344CB8AC3E}">
        <p14:creationId xmlns:p14="http://schemas.microsoft.com/office/powerpoint/2010/main" val="1127173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8D307E-C484-4369-9D0F-A05E79EFC823}"/>
              </a:ext>
            </a:extLst>
          </p:cNvPr>
          <p:cNvPicPr>
            <a:picLocks noGrp="1" noChangeAspect="1"/>
          </p:cNvPicPr>
          <p:nvPr>
            <p:ph idx="1"/>
          </p:nvPr>
        </p:nvPicPr>
        <p:blipFill>
          <a:blip r:embed="rId2"/>
          <a:stretch>
            <a:fillRect/>
          </a:stretch>
        </p:blipFill>
        <p:spPr>
          <a:xfrm>
            <a:off x="1805762" y="0"/>
            <a:ext cx="5270899" cy="6818872"/>
          </a:xfrm>
        </p:spPr>
      </p:pic>
    </p:spTree>
    <p:extLst>
      <p:ext uri="{BB962C8B-B14F-4D97-AF65-F5344CB8AC3E}">
        <p14:creationId xmlns:p14="http://schemas.microsoft.com/office/powerpoint/2010/main" val="28776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generated with high confidence">
            <a:extLst>
              <a:ext uri="{FF2B5EF4-FFF2-40B4-BE49-F238E27FC236}">
                <a16:creationId xmlns:a16="http://schemas.microsoft.com/office/drawing/2014/main" id="{0E9164FF-DFB4-478D-9870-34856B60936C}"/>
              </a:ext>
            </a:extLst>
          </p:cNvPr>
          <p:cNvPicPr>
            <a:picLocks noChangeAspect="1"/>
          </p:cNvPicPr>
          <p:nvPr/>
        </p:nvPicPr>
        <p:blipFill>
          <a:blip r:embed="rId2"/>
          <a:stretch>
            <a:fillRect/>
          </a:stretch>
        </p:blipFill>
        <p:spPr>
          <a:xfrm>
            <a:off x="2504523" y="0"/>
            <a:ext cx="5301145" cy="6858000"/>
          </a:xfrm>
          <a:prstGeom prst="rect">
            <a:avLst/>
          </a:prstGeom>
        </p:spPr>
      </p:pic>
      <p:sp>
        <p:nvSpPr>
          <p:cNvPr id="6" name="TextBox 5">
            <a:extLst>
              <a:ext uri="{FF2B5EF4-FFF2-40B4-BE49-F238E27FC236}">
                <a16:creationId xmlns:a16="http://schemas.microsoft.com/office/drawing/2014/main" id="{76093C13-4013-443B-A478-05B4E0D3CDFE}"/>
              </a:ext>
            </a:extLst>
          </p:cNvPr>
          <p:cNvSpPr txBox="1"/>
          <p:nvPr/>
        </p:nvSpPr>
        <p:spPr>
          <a:xfrm>
            <a:off x="0" y="622852"/>
            <a:ext cx="2345635" cy="646331"/>
          </a:xfrm>
          <a:prstGeom prst="rect">
            <a:avLst/>
          </a:prstGeom>
          <a:noFill/>
        </p:spPr>
        <p:txBody>
          <a:bodyPr wrap="square" rtlCol="0">
            <a:spAutoFit/>
          </a:bodyPr>
          <a:lstStyle/>
          <a:p>
            <a:r>
              <a:rPr lang="en-US" dirty="0"/>
              <a:t>Kihei Sampling Locations</a:t>
            </a:r>
          </a:p>
        </p:txBody>
      </p:sp>
    </p:spTree>
    <p:extLst>
      <p:ext uri="{BB962C8B-B14F-4D97-AF65-F5344CB8AC3E}">
        <p14:creationId xmlns:p14="http://schemas.microsoft.com/office/powerpoint/2010/main" val="987143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702B49A8-408C-456A-A22A-FFBFCFD1D274}"/>
              </a:ext>
            </a:extLst>
          </p:cNvPr>
          <p:cNvPicPr>
            <a:picLocks noChangeAspect="1"/>
          </p:cNvPicPr>
          <p:nvPr/>
        </p:nvPicPr>
        <p:blipFill>
          <a:blip r:embed="rId2"/>
          <a:stretch>
            <a:fillRect/>
          </a:stretch>
        </p:blipFill>
        <p:spPr>
          <a:xfrm>
            <a:off x="3445427" y="0"/>
            <a:ext cx="5301145" cy="6858000"/>
          </a:xfrm>
          <a:prstGeom prst="rect">
            <a:avLst/>
          </a:prstGeom>
        </p:spPr>
      </p:pic>
      <p:sp>
        <p:nvSpPr>
          <p:cNvPr id="6" name="TextBox 5">
            <a:extLst>
              <a:ext uri="{FF2B5EF4-FFF2-40B4-BE49-F238E27FC236}">
                <a16:creationId xmlns:a16="http://schemas.microsoft.com/office/drawing/2014/main" id="{FC90874B-6429-4E5F-B2A2-21AD98F60566}"/>
              </a:ext>
            </a:extLst>
          </p:cNvPr>
          <p:cNvSpPr txBox="1"/>
          <p:nvPr/>
        </p:nvSpPr>
        <p:spPr>
          <a:xfrm>
            <a:off x="384314" y="702365"/>
            <a:ext cx="2464904" cy="646331"/>
          </a:xfrm>
          <a:prstGeom prst="rect">
            <a:avLst/>
          </a:prstGeom>
          <a:noFill/>
        </p:spPr>
        <p:txBody>
          <a:bodyPr wrap="square" rtlCol="0">
            <a:spAutoFit/>
          </a:bodyPr>
          <a:lstStyle/>
          <a:p>
            <a:r>
              <a:rPr lang="en-US" dirty="0"/>
              <a:t>Upcountry Sampling Locations</a:t>
            </a:r>
          </a:p>
        </p:txBody>
      </p:sp>
    </p:spTree>
    <p:extLst>
      <p:ext uri="{BB962C8B-B14F-4D97-AF65-F5344CB8AC3E}">
        <p14:creationId xmlns:p14="http://schemas.microsoft.com/office/powerpoint/2010/main" val="157239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89780-A8FA-4875-A0F1-16D57753818E}"/>
              </a:ext>
            </a:extLst>
          </p:cNvPr>
          <p:cNvSpPr>
            <a:spLocks noGrp="1"/>
          </p:cNvSpPr>
          <p:nvPr>
            <p:ph type="title"/>
          </p:nvPr>
        </p:nvSpPr>
        <p:spPr/>
        <p:txBody>
          <a:bodyPr/>
          <a:lstStyle/>
          <a:p>
            <a:r>
              <a:rPr lang="en-US" dirty="0" err="1"/>
              <a:t>Waipuilani</a:t>
            </a:r>
            <a:r>
              <a:rPr lang="en-US" dirty="0"/>
              <a:t> Gulch – April 2017</a:t>
            </a:r>
          </a:p>
        </p:txBody>
      </p:sp>
      <p:pic>
        <p:nvPicPr>
          <p:cNvPr id="5" name="Content Placeholder 4" descr="A picture containing grass, outdoor, sky, river&#10;&#10;Description generated with very high confidence">
            <a:extLst>
              <a:ext uri="{FF2B5EF4-FFF2-40B4-BE49-F238E27FC236}">
                <a16:creationId xmlns:a16="http://schemas.microsoft.com/office/drawing/2014/main" id="{A0F3EBD3-E001-4617-A2A6-DD430BAA0FC5}"/>
              </a:ext>
            </a:extLst>
          </p:cNvPr>
          <p:cNvPicPr>
            <a:picLocks noGrp="1" noChangeAspect="1"/>
          </p:cNvPicPr>
          <p:nvPr>
            <p:ph idx="1"/>
          </p:nvPr>
        </p:nvPicPr>
        <p:blipFill>
          <a:blip r:embed="rId2"/>
          <a:stretch>
            <a:fillRect/>
          </a:stretch>
        </p:blipFill>
        <p:spPr>
          <a:xfrm>
            <a:off x="1505930" y="2160588"/>
            <a:ext cx="6940178" cy="3881437"/>
          </a:xfrm>
        </p:spPr>
      </p:pic>
    </p:spTree>
    <p:extLst>
      <p:ext uri="{BB962C8B-B14F-4D97-AF65-F5344CB8AC3E}">
        <p14:creationId xmlns:p14="http://schemas.microsoft.com/office/powerpoint/2010/main" val="372016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42628-1C85-4E7F-9829-019A47477A6D}"/>
              </a:ext>
            </a:extLst>
          </p:cNvPr>
          <p:cNvSpPr>
            <a:spLocks noGrp="1"/>
          </p:cNvSpPr>
          <p:nvPr>
            <p:ph type="title"/>
          </p:nvPr>
        </p:nvSpPr>
        <p:spPr/>
        <p:txBody>
          <a:bodyPr/>
          <a:lstStyle/>
          <a:p>
            <a:r>
              <a:rPr lang="en-US" dirty="0"/>
              <a:t>Keokea Gulch – April 2017</a:t>
            </a:r>
          </a:p>
        </p:txBody>
      </p:sp>
      <p:pic>
        <p:nvPicPr>
          <p:cNvPr id="5" name="Content Placeholder 4" descr="A close up of a tree&#10;&#10;Description generated with high confidence">
            <a:extLst>
              <a:ext uri="{FF2B5EF4-FFF2-40B4-BE49-F238E27FC236}">
                <a16:creationId xmlns:a16="http://schemas.microsoft.com/office/drawing/2014/main" id="{3995EAC0-C15B-46CC-8CAC-D10D36EC62DB}"/>
              </a:ext>
            </a:extLst>
          </p:cNvPr>
          <p:cNvPicPr>
            <a:picLocks noGrp="1" noChangeAspect="1"/>
          </p:cNvPicPr>
          <p:nvPr>
            <p:ph idx="1"/>
          </p:nvPr>
        </p:nvPicPr>
        <p:blipFill>
          <a:blip r:embed="rId2"/>
          <a:stretch>
            <a:fillRect/>
          </a:stretch>
        </p:blipFill>
        <p:spPr>
          <a:xfrm rot="5400000">
            <a:off x="2175557" y="1877387"/>
            <a:ext cx="5627771" cy="4333460"/>
          </a:xfrm>
        </p:spPr>
      </p:pic>
    </p:spTree>
    <p:extLst>
      <p:ext uri="{BB962C8B-B14F-4D97-AF65-F5344CB8AC3E}">
        <p14:creationId xmlns:p14="http://schemas.microsoft.com/office/powerpoint/2010/main" val="3508153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8023-3D32-480A-A52A-3570DB0114B3}"/>
              </a:ext>
            </a:extLst>
          </p:cNvPr>
          <p:cNvSpPr>
            <a:spLocks noGrp="1"/>
          </p:cNvSpPr>
          <p:nvPr>
            <p:ph type="title"/>
          </p:nvPr>
        </p:nvSpPr>
        <p:spPr/>
        <p:txBody>
          <a:bodyPr/>
          <a:lstStyle/>
          <a:p>
            <a:r>
              <a:rPr lang="en-US" dirty="0"/>
              <a:t>Why these sites?</a:t>
            </a:r>
          </a:p>
        </p:txBody>
      </p:sp>
      <p:sp>
        <p:nvSpPr>
          <p:cNvPr id="3" name="Content Placeholder 2">
            <a:extLst>
              <a:ext uri="{FF2B5EF4-FFF2-40B4-BE49-F238E27FC236}">
                <a16:creationId xmlns:a16="http://schemas.microsoft.com/office/drawing/2014/main" id="{6DF836C2-8EEE-4113-9AB4-004E0240984A}"/>
              </a:ext>
            </a:extLst>
          </p:cNvPr>
          <p:cNvSpPr>
            <a:spLocks noGrp="1"/>
          </p:cNvSpPr>
          <p:nvPr>
            <p:ph idx="1"/>
          </p:nvPr>
        </p:nvSpPr>
        <p:spPr/>
        <p:txBody>
          <a:bodyPr>
            <a:normAutofit/>
          </a:bodyPr>
          <a:lstStyle/>
          <a:p>
            <a:r>
              <a:rPr lang="en-US" sz="2800" dirty="0"/>
              <a:t>Prioritizing implementation projects associated with Kulanihakoi, </a:t>
            </a:r>
            <a:r>
              <a:rPr lang="en-US" sz="2800" dirty="0" err="1"/>
              <a:t>Waipuilani</a:t>
            </a:r>
            <a:r>
              <a:rPr lang="en-US" sz="2800" dirty="0"/>
              <a:t> and Keokea Gulches since these areas are most prone to flooding and have the highest levels of sediment discharge within the watershed.</a:t>
            </a:r>
          </a:p>
        </p:txBody>
      </p:sp>
    </p:spTree>
    <p:extLst>
      <p:ext uri="{BB962C8B-B14F-4D97-AF65-F5344CB8AC3E}">
        <p14:creationId xmlns:p14="http://schemas.microsoft.com/office/powerpoint/2010/main" val="3787781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C74F-562F-4D86-95E7-D861C9B58BF9}"/>
              </a:ext>
            </a:extLst>
          </p:cNvPr>
          <p:cNvSpPr>
            <a:spLocks noGrp="1"/>
          </p:cNvSpPr>
          <p:nvPr>
            <p:ph type="title"/>
          </p:nvPr>
        </p:nvSpPr>
        <p:spPr/>
        <p:txBody>
          <a:bodyPr/>
          <a:lstStyle/>
          <a:p>
            <a:r>
              <a:rPr lang="en-US" dirty="0"/>
              <a:t>April 30</a:t>
            </a:r>
            <a:r>
              <a:rPr lang="en-US" baseline="30000" dirty="0"/>
              <a:t>th</a:t>
            </a:r>
            <a:r>
              <a:rPr lang="en-US" dirty="0"/>
              <a:t>, 2017 Sediment Discharge Load</a:t>
            </a:r>
          </a:p>
        </p:txBody>
      </p:sp>
      <p:graphicFrame>
        <p:nvGraphicFramePr>
          <p:cNvPr id="4" name="Content Placeholder 3">
            <a:extLst>
              <a:ext uri="{FF2B5EF4-FFF2-40B4-BE49-F238E27FC236}">
                <a16:creationId xmlns:a16="http://schemas.microsoft.com/office/drawing/2014/main" id="{A91AAE1C-AACA-4BCD-9A05-B05E5D3DA9CB}"/>
              </a:ext>
            </a:extLst>
          </p:cNvPr>
          <p:cNvGraphicFramePr>
            <a:graphicFrameLocks noGrp="1"/>
          </p:cNvGraphicFramePr>
          <p:nvPr>
            <p:ph idx="1"/>
            <p:extLst>
              <p:ext uri="{D42A27DB-BD31-4B8C-83A1-F6EECF244321}">
                <p14:modId xmlns:p14="http://schemas.microsoft.com/office/powerpoint/2010/main" val="2557300711"/>
              </p:ext>
            </p:extLst>
          </p:nvPr>
        </p:nvGraphicFramePr>
        <p:xfrm>
          <a:off x="677334" y="1457738"/>
          <a:ext cx="8596665" cy="4220818"/>
        </p:xfrm>
        <a:graphic>
          <a:graphicData uri="http://schemas.openxmlformats.org/drawingml/2006/table">
            <a:tbl>
              <a:tblPr/>
              <a:tblGrid>
                <a:gridCol w="562554">
                  <a:extLst>
                    <a:ext uri="{9D8B030D-6E8A-4147-A177-3AD203B41FA5}">
                      <a16:colId xmlns:a16="http://schemas.microsoft.com/office/drawing/2014/main" val="2609091401"/>
                    </a:ext>
                  </a:extLst>
                </a:gridCol>
                <a:gridCol w="2762769">
                  <a:extLst>
                    <a:ext uri="{9D8B030D-6E8A-4147-A177-3AD203B41FA5}">
                      <a16:colId xmlns:a16="http://schemas.microsoft.com/office/drawing/2014/main" val="1064323439"/>
                    </a:ext>
                  </a:extLst>
                </a:gridCol>
                <a:gridCol w="1225118">
                  <a:extLst>
                    <a:ext uri="{9D8B030D-6E8A-4147-A177-3AD203B41FA5}">
                      <a16:colId xmlns:a16="http://schemas.microsoft.com/office/drawing/2014/main" val="2081778954"/>
                    </a:ext>
                  </a:extLst>
                </a:gridCol>
                <a:gridCol w="1225118">
                  <a:extLst>
                    <a:ext uri="{9D8B030D-6E8A-4147-A177-3AD203B41FA5}">
                      <a16:colId xmlns:a16="http://schemas.microsoft.com/office/drawing/2014/main" val="919772104"/>
                    </a:ext>
                  </a:extLst>
                </a:gridCol>
                <a:gridCol w="883419">
                  <a:extLst>
                    <a:ext uri="{9D8B030D-6E8A-4147-A177-3AD203B41FA5}">
                      <a16:colId xmlns:a16="http://schemas.microsoft.com/office/drawing/2014/main" val="1103843445"/>
                    </a:ext>
                  </a:extLst>
                </a:gridCol>
                <a:gridCol w="887586">
                  <a:extLst>
                    <a:ext uri="{9D8B030D-6E8A-4147-A177-3AD203B41FA5}">
                      <a16:colId xmlns:a16="http://schemas.microsoft.com/office/drawing/2014/main" val="2172544967"/>
                    </a:ext>
                  </a:extLst>
                </a:gridCol>
                <a:gridCol w="1050101">
                  <a:extLst>
                    <a:ext uri="{9D8B030D-6E8A-4147-A177-3AD203B41FA5}">
                      <a16:colId xmlns:a16="http://schemas.microsoft.com/office/drawing/2014/main" val="567869601"/>
                    </a:ext>
                  </a:extLst>
                </a:gridCol>
              </a:tblGrid>
              <a:tr h="301487">
                <a:tc gridSpan="7">
                  <a:txBody>
                    <a:bodyPr/>
                    <a:lstStyle/>
                    <a:p>
                      <a:pPr algn="ctr" fontAlgn="ctr"/>
                      <a:r>
                        <a:rPr lang="en-US" sz="1100" b="1" i="0" u="none" strike="noStrike">
                          <a:solidFill>
                            <a:srgbClr val="000000"/>
                          </a:solidFill>
                          <a:effectLst/>
                          <a:latin typeface="Times New Roman" panose="02020603050405020304" pitchFamily="18" charset="0"/>
                        </a:rPr>
                        <a:t>Qs=Qw*Cs*K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18456311"/>
                  </a:ext>
                </a:extLst>
              </a:tr>
              <a:tr h="301487">
                <a:tc rowSpan="2" gridSpan="2">
                  <a:txBody>
                    <a:bodyPr/>
                    <a:lstStyle/>
                    <a:p>
                      <a:pPr algn="ctr" fontAlgn="ctr"/>
                      <a:r>
                        <a:rPr lang="en-US" sz="1100" b="1" i="0" u="none" strike="noStrike" dirty="0">
                          <a:solidFill>
                            <a:srgbClr val="000000"/>
                          </a:solidFill>
                          <a:effectLst/>
                          <a:latin typeface="Times New Roman" panose="02020603050405020304" pitchFamily="18" charset="0"/>
                        </a:rPr>
                        <a:t>Sample Location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algn="ctr" fontAlgn="ctr"/>
                      <a:r>
                        <a:rPr lang="en-US" sz="1100" b="1" i="0" u="none" strike="noStrike">
                          <a:solidFill>
                            <a:srgbClr val="000000"/>
                          </a:solidFill>
                          <a:effectLst/>
                          <a:latin typeface="Times New Roman" panose="02020603050405020304" pitchFamily="18" charset="0"/>
                        </a:rPr>
                        <a:t>Qw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Qs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100" b="1" i="0" u="none" strike="noStrike">
                          <a:solidFill>
                            <a:srgbClr val="000000"/>
                          </a:solidFill>
                          <a:effectLst/>
                          <a:latin typeface="Times New Roman" panose="02020603050405020304" pitchFamily="18" charset="0"/>
                        </a:rPr>
                        <a:t>tons per hour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441902"/>
                  </a:ext>
                </a:extLst>
              </a:tr>
              <a:tr h="587899">
                <a:tc gridSpan="2" vMerge="1">
                  <a:txBody>
                    <a:bodyPr/>
                    <a:lstStyle/>
                    <a:p>
                      <a:endParaRPr lang="en-US"/>
                    </a:p>
                  </a:txBody>
                  <a:tcPr/>
                </a:tc>
                <a:tc hMerge="1" vMerge="1">
                  <a:txBody>
                    <a:bodyPr/>
                    <a:lstStyle/>
                    <a:p>
                      <a:endParaRPr lang="en-US"/>
                    </a:p>
                  </a:txBody>
                  <a:tcPr/>
                </a:tc>
                <a:tc>
                  <a:txBody>
                    <a:bodyPr/>
                    <a:lstStyle/>
                    <a:p>
                      <a:pPr algn="ctr" fontAlgn="ctr"/>
                      <a:r>
                        <a:rPr lang="en-US" sz="1100" b="1" i="0" u="none" strike="noStrike">
                          <a:solidFill>
                            <a:srgbClr val="000000"/>
                          </a:solidFill>
                          <a:effectLst/>
                          <a:latin typeface="Times New Roman" panose="02020603050405020304" pitchFamily="18" charset="0"/>
                        </a:rPr>
                        <a:t>ft³/sec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TSS in mg/L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tons per 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26868706"/>
                  </a:ext>
                </a:extLst>
              </a:tr>
              <a:tr h="301487">
                <a:tc>
                  <a:txBody>
                    <a:bodyPr/>
                    <a:lstStyle/>
                    <a:p>
                      <a:pPr algn="ctr" fontAlgn="ctr"/>
                      <a:r>
                        <a:rPr lang="en-US"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Kulaniakoi at S Kihei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124.33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1215.58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408.07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17.00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891730"/>
                  </a:ext>
                </a:extLst>
              </a:tr>
              <a:tr h="301487">
                <a:tc>
                  <a:txBody>
                    <a:bodyPr/>
                    <a:lstStyle/>
                    <a:p>
                      <a:pPr algn="ctr" fontAlgn="ctr"/>
                      <a:r>
                        <a:rPr lang="en-US"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Kulaniakoi at Piilani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102.62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1802.64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499.48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20.81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318051"/>
                  </a:ext>
                </a:extLst>
              </a:tr>
              <a:tr h="301487">
                <a:tc>
                  <a:txBody>
                    <a:bodyPr/>
                    <a:lstStyle/>
                    <a:p>
                      <a:pPr algn="ctr" fontAlgn="ctr"/>
                      <a:r>
                        <a:rPr lang="en-US"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High Intensity Zone Downstream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45.69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9846"/>
                  </a:ext>
                </a:extLst>
              </a:tr>
              <a:tr h="301487">
                <a:tc>
                  <a:txBody>
                    <a:bodyPr/>
                    <a:lstStyle/>
                    <a:p>
                      <a:pPr algn="ctr" fontAlgn="ctr"/>
                      <a:r>
                        <a:rPr lang="en-US" sz="1000" b="0" i="0" u="none" strike="noStrike">
                          <a:solidFill>
                            <a:srgbClr val="000000"/>
                          </a:solidFill>
                          <a:effectLst/>
                          <a:latin typeface="Times New Roman" panose="02020603050405020304" pitchFamily="18"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High Intensity Zone Upstream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6.17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28.21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3564781"/>
                  </a:ext>
                </a:extLst>
              </a:tr>
              <a:tr h="301487">
                <a:tc>
                  <a:txBody>
                    <a:bodyPr/>
                    <a:lstStyle/>
                    <a:p>
                      <a:pPr algn="ctr" fontAlgn="ctr"/>
                      <a:r>
                        <a:rPr lang="en-US" sz="10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Keokea Downstream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393.90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2571391"/>
                  </a:ext>
                </a:extLst>
              </a:tr>
              <a:tr h="301487">
                <a:tc>
                  <a:txBody>
                    <a:bodyPr/>
                    <a:lstStyle/>
                    <a:p>
                      <a:pPr algn="ctr" fontAlgn="ctr"/>
                      <a:r>
                        <a:rPr lang="en-US" sz="10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Keokea Upstream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405.79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5879039"/>
                  </a:ext>
                </a:extLst>
              </a:tr>
              <a:tr h="301487">
                <a:tc>
                  <a:txBody>
                    <a:body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Alae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19.29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93.66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153186"/>
                  </a:ext>
                </a:extLst>
              </a:tr>
              <a:tr h="301487">
                <a:tc>
                  <a:txBody>
                    <a:bodyPr/>
                    <a:lstStyle/>
                    <a:p>
                      <a:pPr algn="ctr" fontAlgn="ctr"/>
                      <a:r>
                        <a:rPr lang="en-US" sz="1000" b="0" i="0" u="none" strike="noStrike">
                          <a:solidFill>
                            <a:srgbClr val="000000"/>
                          </a:solidFill>
                          <a:effectLst/>
                          <a:latin typeface="Times New Roman" panose="02020603050405020304" pitchFamily="18"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Ka'onoulu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no flow data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55.91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0742204"/>
                  </a:ext>
                </a:extLst>
              </a:tr>
              <a:tr h="301487">
                <a:tc>
                  <a:txBody>
                    <a:bodyPr/>
                    <a:lstStyle/>
                    <a:p>
                      <a:pPr algn="ctr" fontAlgn="ctr"/>
                      <a:r>
                        <a:rPr lang="en-US" sz="1000" b="0" i="0" u="none" strike="noStrike">
                          <a:solidFill>
                            <a:srgbClr val="000000"/>
                          </a:solidFill>
                          <a:effectLst/>
                          <a:latin typeface="Times New Roman" panose="02020603050405020304" pitchFamily="18"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Kaipoioi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no flow data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443.97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083927"/>
                  </a:ext>
                </a:extLst>
              </a:tr>
              <a:tr h="316562">
                <a:tc>
                  <a:txBody>
                    <a:bodyPr/>
                    <a:lstStyle/>
                    <a:p>
                      <a:pPr algn="ctr" fontAlgn="ctr"/>
                      <a:r>
                        <a:rPr lang="en-US" sz="1000" b="0" i="0" u="none" strike="noStrike">
                          <a:solidFill>
                            <a:srgbClr val="000000"/>
                          </a:solidFill>
                          <a:effectLst/>
                          <a:latin typeface="Times New Roman" panose="02020603050405020304" pitchFamily="18"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Waiohuli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75.25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0.13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7717133"/>
                  </a:ext>
                </a:extLst>
              </a:tr>
            </a:tbl>
          </a:graphicData>
        </a:graphic>
      </p:graphicFrame>
      <p:sp>
        <p:nvSpPr>
          <p:cNvPr id="5" name="TextBox 4">
            <a:extLst>
              <a:ext uri="{FF2B5EF4-FFF2-40B4-BE49-F238E27FC236}">
                <a16:creationId xmlns:a16="http://schemas.microsoft.com/office/drawing/2014/main" id="{72AF20D2-C8A1-4F08-BAE4-3770157AA509}"/>
              </a:ext>
            </a:extLst>
          </p:cNvPr>
          <p:cNvSpPr txBox="1"/>
          <p:nvPr/>
        </p:nvSpPr>
        <p:spPr>
          <a:xfrm>
            <a:off x="677334" y="6069496"/>
            <a:ext cx="9333004" cy="369332"/>
          </a:xfrm>
          <a:prstGeom prst="rect">
            <a:avLst/>
          </a:prstGeom>
          <a:noFill/>
        </p:spPr>
        <p:txBody>
          <a:bodyPr wrap="none" rtlCol="0">
            <a:spAutoFit/>
          </a:bodyPr>
          <a:lstStyle/>
          <a:p>
            <a:r>
              <a:rPr lang="en-US" dirty="0"/>
              <a:t>Additional data from the October 2017 rain event is currently being processed by the lab</a:t>
            </a:r>
          </a:p>
        </p:txBody>
      </p:sp>
    </p:spTree>
    <p:extLst>
      <p:ext uri="{BB962C8B-B14F-4D97-AF65-F5344CB8AC3E}">
        <p14:creationId xmlns:p14="http://schemas.microsoft.com/office/powerpoint/2010/main" val="1704485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EB5B-4178-4400-9D4E-3458DDB828BA}"/>
              </a:ext>
            </a:extLst>
          </p:cNvPr>
          <p:cNvSpPr>
            <a:spLocks noGrp="1"/>
          </p:cNvSpPr>
          <p:nvPr>
            <p:ph type="title"/>
          </p:nvPr>
        </p:nvSpPr>
        <p:spPr/>
        <p:txBody>
          <a:bodyPr/>
          <a:lstStyle/>
          <a:p>
            <a:r>
              <a:rPr lang="en-US" b="1" i="1" dirty="0">
                <a:effectLst>
                  <a:outerShdw sx="0" sy="0">
                    <a:srgbClr val="000000"/>
                  </a:outerShdw>
                </a:effectLst>
              </a:rPr>
              <a:t>Future Conditions</a:t>
            </a:r>
            <a:br>
              <a:rPr lang="en-US" b="1" i="1" dirty="0">
                <a:effectLst>
                  <a:outerShdw sx="0" sy="0">
                    <a:srgbClr val="000000"/>
                  </a:outerShdw>
                </a:effectLst>
              </a:rPr>
            </a:br>
            <a:endParaRPr lang="en-US" dirty="0"/>
          </a:p>
        </p:txBody>
      </p:sp>
      <p:sp>
        <p:nvSpPr>
          <p:cNvPr id="3" name="Content Placeholder 2">
            <a:extLst>
              <a:ext uri="{FF2B5EF4-FFF2-40B4-BE49-F238E27FC236}">
                <a16:creationId xmlns:a16="http://schemas.microsoft.com/office/drawing/2014/main" id="{51F827DD-2FBC-4DB1-8AF2-68589065288F}"/>
              </a:ext>
            </a:extLst>
          </p:cNvPr>
          <p:cNvSpPr>
            <a:spLocks noGrp="1"/>
          </p:cNvSpPr>
          <p:nvPr>
            <p:ph idx="1"/>
          </p:nvPr>
        </p:nvSpPr>
        <p:spPr>
          <a:xfrm>
            <a:off x="677334" y="1351722"/>
            <a:ext cx="9076266" cy="5367129"/>
          </a:xfrm>
        </p:spPr>
        <p:txBody>
          <a:bodyPr>
            <a:normAutofit/>
          </a:bodyPr>
          <a:lstStyle/>
          <a:p>
            <a:r>
              <a:rPr lang="en-US" dirty="0"/>
              <a:t>Potential future sediment load reduction values were calculated using The </a:t>
            </a:r>
            <a:r>
              <a:rPr lang="en-US" b="1" u="sng" dirty="0"/>
              <a:t>United States Department of Agriculture Revised Universal Soil Loss Equation 2 </a:t>
            </a:r>
            <a:r>
              <a:rPr lang="en-US" dirty="0"/>
              <a:t>(RUSLE2). Areas within the watershed where implementation projects have been proposed were analyzed for erosion potential using RUSLE2. The four main factors affecting erosion are </a:t>
            </a:r>
            <a:r>
              <a:rPr lang="en-US" u="sng" dirty="0"/>
              <a:t>soil, climate, topography and land use</a:t>
            </a:r>
            <a:r>
              <a:rPr lang="en-US" dirty="0"/>
              <a:t>. For each implementation project location, these factors were entered into the RUSLE2 database to calculate the erosion potential in tons per acre per year.</a:t>
            </a:r>
          </a:p>
          <a:p>
            <a:endParaRPr lang="en-US" dirty="0"/>
          </a:p>
          <a:p>
            <a:r>
              <a:rPr lang="en-US" dirty="0"/>
              <a:t>Sediment loss was estimated to be 25 tons per acre per year using the RUSLE2 equation for the areas where the initial implementation projects are being proposed. These implementation projects were identified as being the most feasible based on their location, ownership, cost, potential for success and general “shovel-readiness”. </a:t>
            </a:r>
          </a:p>
        </p:txBody>
      </p:sp>
    </p:spTree>
    <p:extLst>
      <p:ext uri="{BB962C8B-B14F-4D97-AF65-F5344CB8AC3E}">
        <p14:creationId xmlns:p14="http://schemas.microsoft.com/office/powerpoint/2010/main" val="2343428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334B-7E33-45D4-9F91-7407A93AC447}"/>
              </a:ext>
            </a:extLst>
          </p:cNvPr>
          <p:cNvSpPr>
            <a:spLocks noGrp="1"/>
          </p:cNvSpPr>
          <p:nvPr>
            <p:ph type="title"/>
          </p:nvPr>
        </p:nvSpPr>
        <p:spPr/>
        <p:txBody>
          <a:bodyPr/>
          <a:lstStyle/>
          <a:p>
            <a:r>
              <a:rPr lang="en-US" dirty="0"/>
              <a:t>Initial Implementation Projects</a:t>
            </a:r>
          </a:p>
        </p:txBody>
      </p:sp>
      <p:sp>
        <p:nvSpPr>
          <p:cNvPr id="3" name="Content Placeholder 2">
            <a:extLst>
              <a:ext uri="{FF2B5EF4-FFF2-40B4-BE49-F238E27FC236}">
                <a16:creationId xmlns:a16="http://schemas.microsoft.com/office/drawing/2014/main" id="{A2F02D10-64F3-4823-AE35-6FDCF4D76E54}"/>
              </a:ext>
            </a:extLst>
          </p:cNvPr>
          <p:cNvSpPr>
            <a:spLocks noGrp="1"/>
          </p:cNvSpPr>
          <p:nvPr>
            <p:ph idx="1"/>
          </p:nvPr>
        </p:nvSpPr>
        <p:spPr/>
        <p:txBody>
          <a:bodyPr/>
          <a:lstStyle/>
          <a:p>
            <a:r>
              <a:rPr lang="en-US" sz="2400" dirty="0"/>
              <a:t>Two High Impact Zone Mitigation Sites (HIZMS) have been identified.</a:t>
            </a:r>
          </a:p>
          <a:p>
            <a:endParaRPr lang="en-US" sz="2400" dirty="0"/>
          </a:p>
          <a:p>
            <a:r>
              <a:rPr lang="en-US" sz="2400" dirty="0"/>
              <a:t>Two Detention Basins have been proposed</a:t>
            </a:r>
          </a:p>
          <a:p>
            <a:endParaRPr lang="en-US" dirty="0"/>
          </a:p>
        </p:txBody>
      </p:sp>
    </p:spTree>
    <p:extLst>
      <p:ext uri="{BB962C8B-B14F-4D97-AF65-F5344CB8AC3E}">
        <p14:creationId xmlns:p14="http://schemas.microsoft.com/office/powerpoint/2010/main" val="345936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B41CD-F822-45BD-A985-A10A7BE4BC9E}"/>
              </a:ext>
            </a:extLst>
          </p:cNvPr>
          <p:cNvSpPr>
            <a:spLocks noGrp="1"/>
          </p:cNvSpPr>
          <p:nvPr>
            <p:ph type="title"/>
          </p:nvPr>
        </p:nvSpPr>
        <p:spPr/>
        <p:txBody>
          <a:bodyPr>
            <a:normAutofit fontScale="90000"/>
          </a:bodyPr>
          <a:lstStyle/>
          <a:p>
            <a:r>
              <a:rPr lang="en-US" b="1" dirty="0"/>
              <a:t>Sediment Load Reduction Estimates for Proposed Implementation Projects</a:t>
            </a:r>
            <a:br>
              <a:rPr lang="en-US" dirty="0"/>
            </a:br>
            <a:endParaRPr lang="en-US" dirty="0"/>
          </a:p>
        </p:txBody>
      </p:sp>
      <p:graphicFrame>
        <p:nvGraphicFramePr>
          <p:cNvPr id="4" name="Content Placeholder 3">
            <a:extLst>
              <a:ext uri="{FF2B5EF4-FFF2-40B4-BE49-F238E27FC236}">
                <a16:creationId xmlns:a16="http://schemas.microsoft.com/office/drawing/2014/main" id="{85CCEA38-D7D6-4D9E-98DB-1D81FA6F0173}"/>
              </a:ext>
            </a:extLst>
          </p:cNvPr>
          <p:cNvGraphicFramePr>
            <a:graphicFrameLocks noGrp="1"/>
          </p:cNvGraphicFramePr>
          <p:nvPr>
            <p:ph idx="1"/>
            <p:extLst>
              <p:ext uri="{D42A27DB-BD31-4B8C-83A1-F6EECF244321}">
                <p14:modId xmlns:p14="http://schemas.microsoft.com/office/powerpoint/2010/main" val="3841665706"/>
              </p:ext>
            </p:extLst>
          </p:nvPr>
        </p:nvGraphicFramePr>
        <p:xfrm>
          <a:off x="901148" y="2133601"/>
          <a:ext cx="8256104" cy="3511826"/>
        </p:xfrm>
        <a:graphic>
          <a:graphicData uri="http://schemas.openxmlformats.org/drawingml/2006/table">
            <a:tbl>
              <a:tblPr firstRow="1" firstCol="1" bandRow="1">
                <a:tableStyleId>{5C22544A-7EE6-4342-B048-85BDC9FD1C3A}</a:tableStyleId>
              </a:tblPr>
              <a:tblGrid>
                <a:gridCol w="2257995">
                  <a:extLst>
                    <a:ext uri="{9D8B030D-6E8A-4147-A177-3AD203B41FA5}">
                      <a16:colId xmlns:a16="http://schemas.microsoft.com/office/drawing/2014/main" val="3550623730"/>
                    </a:ext>
                  </a:extLst>
                </a:gridCol>
                <a:gridCol w="1844807">
                  <a:extLst>
                    <a:ext uri="{9D8B030D-6E8A-4147-A177-3AD203B41FA5}">
                      <a16:colId xmlns:a16="http://schemas.microsoft.com/office/drawing/2014/main" val="1198556893"/>
                    </a:ext>
                  </a:extLst>
                </a:gridCol>
                <a:gridCol w="1296951">
                  <a:extLst>
                    <a:ext uri="{9D8B030D-6E8A-4147-A177-3AD203B41FA5}">
                      <a16:colId xmlns:a16="http://schemas.microsoft.com/office/drawing/2014/main" val="3078805626"/>
                    </a:ext>
                  </a:extLst>
                </a:gridCol>
                <a:gridCol w="2856351">
                  <a:extLst>
                    <a:ext uri="{9D8B030D-6E8A-4147-A177-3AD203B41FA5}">
                      <a16:colId xmlns:a16="http://schemas.microsoft.com/office/drawing/2014/main" val="1179342921"/>
                    </a:ext>
                  </a:extLst>
                </a:gridCol>
              </a:tblGrid>
              <a:tr h="1176737">
                <a:tc>
                  <a:txBody>
                    <a:bodyPr/>
                    <a:lstStyle/>
                    <a:p>
                      <a:pPr marL="0" marR="0" algn="ctr">
                        <a:spcBef>
                          <a:spcPts val="0"/>
                        </a:spcBef>
                        <a:spcAft>
                          <a:spcPts val="0"/>
                        </a:spcAft>
                      </a:pPr>
                      <a:r>
                        <a:rPr lang="en-US" sz="1200">
                          <a:effectLst/>
                        </a:rPr>
                        <a:t>Proposed Implementation Project</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RUSLE2 Coefficient</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Acreage Affected</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Sediment Load Reduction Estimate (Tons per Year)</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9461075"/>
                  </a:ext>
                </a:extLst>
              </a:tr>
              <a:tr h="772234">
                <a:tc>
                  <a:txBody>
                    <a:bodyPr/>
                    <a:lstStyle/>
                    <a:p>
                      <a:pPr marL="0" marR="0" algn="ctr">
                        <a:spcBef>
                          <a:spcPts val="0"/>
                        </a:spcBef>
                        <a:spcAft>
                          <a:spcPts val="0"/>
                        </a:spcAft>
                      </a:pPr>
                      <a:r>
                        <a:rPr lang="en-US" sz="1200">
                          <a:effectLst/>
                        </a:rPr>
                        <a:t>High Impact Zone Mitigation Site 1</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25 Tons per Acre per Year</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46.79</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1169.75</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69585624"/>
                  </a:ext>
                </a:extLst>
              </a:tr>
              <a:tr h="772234">
                <a:tc>
                  <a:txBody>
                    <a:bodyPr/>
                    <a:lstStyle/>
                    <a:p>
                      <a:pPr marL="0" marR="0" algn="ctr">
                        <a:spcBef>
                          <a:spcPts val="0"/>
                        </a:spcBef>
                        <a:spcAft>
                          <a:spcPts val="0"/>
                        </a:spcAft>
                      </a:pPr>
                      <a:r>
                        <a:rPr lang="en-US" sz="1200">
                          <a:effectLst/>
                        </a:rPr>
                        <a:t>High Impact Zone Mitigation Site 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25 Tons per Acre per Year</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27.78</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694.5</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7579772"/>
                  </a:ext>
                </a:extLst>
              </a:tr>
              <a:tr h="790621">
                <a:tc>
                  <a:txBody>
                    <a:bodyPr/>
                    <a:lstStyle/>
                    <a:p>
                      <a:pPr marL="0" marR="0" algn="ctr">
                        <a:spcBef>
                          <a:spcPts val="0"/>
                        </a:spcBef>
                        <a:spcAft>
                          <a:spcPts val="0"/>
                        </a:spcAft>
                      </a:pPr>
                      <a:r>
                        <a:rPr lang="en-US" sz="1200">
                          <a:effectLst/>
                        </a:rPr>
                        <a:t>Detention Basins</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25 Tons per Acre per Year</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38.11</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952.75</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374477"/>
                  </a:ext>
                </a:extLst>
              </a:tr>
            </a:tbl>
          </a:graphicData>
        </a:graphic>
      </p:graphicFrame>
    </p:spTree>
    <p:extLst>
      <p:ext uri="{BB962C8B-B14F-4D97-AF65-F5344CB8AC3E}">
        <p14:creationId xmlns:p14="http://schemas.microsoft.com/office/powerpoint/2010/main" val="2005579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7649-182E-45EC-B479-8E37087F7EF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15735DD0-AB55-4EDB-847A-0FE50E40BD6D}"/>
              </a:ext>
            </a:extLst>
          </p:cNvPr>
          <p:cNvSpPr>
            <a:spLocks noGrp="1"/>
          </p:cNvSpPr>
          <p:nvPr>
            <p:ph idx="1"/>
          </p:nvPr>
        </p:nvSpPr>
        <p:spPr/>
        <p:txBody>
          <a:bodyPr>
            <a:normAutofit/>
          </a:bodyPr>
          <a:lstStyle/>
          <a:p>
            <a:r>
              <a:rPr lang="en-US" sz="2800" dirty="0"/>
              <a:t>The Southwest Maui Watershed Plan (SMWP) was developed to include the 49,688-acre planning area designated by the State of Hawaii as the Hapapa, Wailea, and Moʻoloa watersheds.  The planning area extends from near the summit of Haleakala down to coastal areas, with 11 major drainage basins discharging to the Kihei, Wailea, and Makena coastlines.</a:t>
            </a:r>
          </a:p>
        </p:txBody>
      </p:sp>
    </p:spTree>
    <p:extLst>
      <p:ext uri="{BB962C8B-B14F-4D97-AF65-F5344CB8AC3E}">
        <p14:creationId xmlns:p14="http://schemas.microsoft.com/office/powerpoint/2010/main" val="1119268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16E9D-1CC0-4742-BE18-45E3068A6E55}"/>
              </a:ext>
            </a:extLst>
          </p:cNvPr>
          <p:cNvSpPr>
            <a:spLocks noGrp="1"/>
          </p:cNvSpPr>
          <p:nvPr>
            <p:ph type="title"/>
          </p:nvPr>
        </p:nvSpPr>
        <p:spPr/>
        <p:txBody>
          <a:bodyPr/>
          <a:lstStyle/>
          <a:p>
            <a:r>
              <a:rPr lang="en-US" dirty="0"/>
              <a:t>Additional Implementation Projects</a:t>
            </a:r>
          </a:p>
        </p:txBody>
      </p:sp>
      <p:sp>
        <p:nvSpPr>
          <p:cNvPr id="3" name="Content Placeholder 2">
            <a:extLst>
              <a:ext uri="{FF2B5EF4-FFF2-40B4-BE49-F238E27FC236}">
                <a16:creationId xmlns:a16="http://schemas.microsoft.com/office/drawing/2014/main" id="{D8FA48A9-8822-4ACE-90E0-B487A429B2D7}"/>
              </a:ext>
            </a:extLst>
          </p:cNvPr>
          <p:cNvSpPr>
            <a:spLocks noGrp="1"/>
          </p:cNvSpPr>
          <p:nvPr>
            <p:ph idx="1"/>
          </p:nvPr>
        </p:nvSpPr>
        <p:spPr>
          <a:xfrm>
            <a:off x="677334" y="1417983"/>
            <a:ext cx="8596668" cy="4623379"/>
          </a:xfrm>
        </p:spPr>
        <p:txBody>
          <a:bodyPr>
            <a:normAutofit/>
          </a:bodyPr>
          <a:lstStyle/>
          <a:p>
            <a:r>
              <a:rPr lang="en-US" b="1" u="sng" dirty="0"/>
              <a:t>Excavated basins in series </a:t>
            </a:r>
            <a:r>
              <a:rPr lang="en-US" dirty="0"/>
              <a:t>connected by berms or channels, for sedimentation and infiltration purposes, have been identified as having a high priority as a management measure to improve water quality in the watersheds.  These basins slow water moving downslope, removing sediment and acting as a means for aquifer recharge and flood prevention.</a:t>
            </a:r>
            <a:endParaRPr lang="en-US" b="1" dirty="0">
              <a:effectLst>
                <a:glow>
                  <a:srgbClr val="000000"/>
                </a:glow>
                <a:outerShdw sx="0" sy="0">
                  <a:srgbClr val="000000"/>
                </a:outerShdw>
                <a:reflection stA="0" endPos="0" fadeDir="0" sx="0" sy="0"/>
              </a:effectLst>
            </a:endParaRPr>
          </a:p>
          <a:p>
            <a:r>
              <a:rPr lang="en-US" b="1" u="sng" dirty="0"/>
              <a:t>Wetland Restoration</a:t>
            </a:r>
            <a:r>
              <a:rPr lang="en-US" b="1" dirty="0"/>
              <a:t> - </a:t>
            </a:r>
            <a:r>
              <a:rPr lang="en-US" dirty="0"/>
              <a:t>Existing wetlands along the coast of Kihei Wailea and Makena should be delineated, protected and restored wherever possible.</a:t>
            </a:r>
            <a:r>
              <a:rPr lang="en-US" b="1" dirty="0"/>
              <a:t> </a:t>
            </a:r>
            <a:r>
              <a:rPr lang="en-US" dirty="0"/>
              <a:t>Like the detention basins discussed above, wetlands have the ability to filter stormwater for sediment, nutrients and pathogens. They are habitat for native flora and fauna. They serve as flood prevention and aquifer recharge locations. Lastly, wetlands represent greenspace within urban communities and improve the community’s relationship with the natural environment.</a:t>
            </a:r>
          </a:p>
          <a:p>
            <a:r>
              <a:rPr lang="en-US" b="1" u="sng" dirty="0"/>
              <a:t>Riparian buffers </a:t>
            </a:r>
            <a:r>
              <a:rPr lang="en-US" dirty="0"/>
              <a:t>along gulches and gullies prevent sediment laden sheet flow from entering gulches and gullies. They also offer important habitat for native flora and fauna. </a:t>
            </a:r>
          </a:p>
          <a:p>
            <a:endParaRPr lang="en-US" dirty="0"/>
          </a:p>
        </p:txBody>
      </p:sp>
    </p:spTree>
    <p:extLst>
      <p:ext uri="{BB962C8B-B14F-4D97-AF65-F5344CB8AC3E}">
        <p14:creationId xmlns:p14="http://schemas.microsoft.com/office/powerpoint/2010/main" val="2675937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7EA75-4636-4950-B93C-36962BDF9B73}"/>
              </a:ext>
            </a:extLst>
          </p:cNvPr>
          <p:cNvSpPr>
            <a:spLocks noGrp="1"/>
          </p:cNvSpPr>
          <p:nvPr>
            <p:ph type="title"/>
          </p:nvPr>
        </p:nvSpPr>
        <p:spPr/>
        <p:txBody>
          <a:bodyPr/>
          <a:lstStyle/>
          <a:p>
            <a:r>
              <a:rPr lang="en-US" dirty="0"/>
              <a:t>Proposed Structural Implementation Projects</a:t>
            </a:r>
          </a:p>
        </p:txBody>
      </p:sp>
      <p:sp>
        <p:nvSpPr>
          <p:cNvPr id="3" name="Content Placeholder 2">
            <a:extLst>
              <a:ext uri="{FF2B5EF4-FFF2-40B4-BE49-F238E27FC236}">
                <a16:creationId xmlns:a16="http://schemas.microsoft.com/office/drawing/2014/main" id="{8563DB97-6A1F-40E3-8D66-272601F8B05D}"/>
              </a:ext>
            </a:extLst>
          </p:cNvPr>
          <p:cNvSpPr>
            <a:spLocks noGrp="1"/>
          </p:cNvSpPr>
          <p:nvPr>
            <p:ph idx="1"/>
          </p:nvPr>
        </p:nvSpPr>
        <p:spPr/>
        <p:txBody>
          <a:bodyPr/>
          <a:lstStyle/>
          <a:p>
            <a:r>
              <a:rPr lang="en-US" dirty="0"/>
              <a:t>Excavated Basins / Excavated Basins in Series</a:t>
            </a:r>
          </a:p>
          <a:p>
            <a:r>
              <a:rPr lang="en-US" dirty="0"/>
              <a:t>Riparian Buffers</a:t>
            </a:r>
          </a:p>
          <a:p>
            <a:r>
              <a:rPr lang="en-US" dirty="0"/>
              <a:t>Stream Diversions</a:t>
            </a:r>
          </a:p>
          <a:p>
            <a:r>
              <a:rPr lang="en-US" dirty="0"/>
              <a:t>Vegetated Swales and Berms</a:t>
            </a:r>
          </a:p>
          <a:p>
            <a:r>
              <a:rPr lang="en-US" dirty="0"/>
              <a:t>Stabilization of Unpaved Roads</a:t>
            </a:r>
          </a:p>
          <a:p>
            <a:r>
              <a:rPr lang="en-US" dirty="0"/>
              <a:t>Utilization of Existing Detention Basins (Piʻilani Detention Basin)</a:t>
            </a:r>
          </a:p>
          <a:p>
            <a:r>
              <a:rPr lang="en-US" dirty="0"/>
              <a:t>Expansion of Existing R-1 Infrastructure</a:t>
            </a:r>
          </a:p>
          <a:p>
            <a:endParaRPr lang="en-US" dirty="0"/>
          </a:p>
          <a:p>
            <a:endParaRPr lang="en-US" dirty="0"/>
          </a:p>
          <a:p>
            <a:endParaRPr lang="en-US" dirty="0"/>
          </a:p>
        </p:txBody>
      </p:sp>
    </p:spTree>
    <p:extLst>
      <p:ext uri="{BB962C8B-B14F-4D97-AF65-F5344CB8AC3E}">
        <p14:creationId xmlns:p14="http://schemas.microsoft.com/office/powerpoint/2010/main" val="3992968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91101-2FD4-40F5-9DF6-E599171EDB7E}"/>
              </a:ext>
            </a:extLst>
          </p:cNvPr>
          <p:cNvSpPr>
            <a:spLocks noGrp="1"/>
          </p:cNvSpPr>
          <p:nvPr>
            <p:ph type="title"/>
          </p:nvPr>
        </p:nvSpPr>
        <p:spPr/>
        <p:txBody>
          <a:bodyPr/>
          <a:lstStyle/>
          <a:p>
            <a:r>
              <a:rPr lang="en-US" dirty="0"/>
              <a:t>Proposed Non-Structural Implementation Projects</a:t>
            </a:r>
          </a:p>
        </p:txBody>
      </p:sp>
      <p:sp>
        <p:nvSpPr>
          <p:cNvPr id="3" name="Content Placeholder 2">
            <a:extLst>
              <a:ext uri="{FF2B5EF4-FFF2-40B4-BE49-F238E27FC236}">
                <a16:creationId xmlns:a16="http://schemas.microsoft.com/office/drawing/2014/main" id="{C0ACD566-7773-4204-8B10-175EE8EC3A62}"/>
              </a:ext>
            </a:extLst>
          </p:cNvPr>
          <p:cNvSpPr>
            <a:spLocks noGrp="1"/>
          </p:cNvSpPr>
          <p:nvPr>
            <p:ph idx="1"/>
          </p:nvPr>
        </p:nvSpPr>
        <p:spPr/>
        <p:txBody>
          <a:bodyPr/>
          <a:lstStyle/>
          <a:p>
            <a:r>
              <a:rPr lang="en-US" dirty="0"/>
              <a:t>Watershed Coordinator</a:t>
            </a:r>
          </a:p>
          <a:p>
            <a:r>
              <a:rPr lang="en-US" dirty="0"/>
              <a:t>Water Quality Monitoring</a:t>
            </a:r>
          </a:p>
          <a:p>
            <a:r>
              <a:rPr lang="en-US" dirty="0"/>
              <a:t>Grazing Management Strategies</a:t>
            </a:r>
          </a:p>
          <a:p>
            <a:r>
              <a:rPr lang="en-US" dirty="0"/>
              <a:t>Education and Outreach</a:t>
            </a:r>
          </a:p>
          <a:p>
            <a:r>
              <a:rPr lang="en-US" dirty="0"/>
              <a:t>Illegal Dumping Controls</a:t>
            </a:r>
          </a:p>
          <a:p>
            <a:endParaRPr lang="en-US" dirty="0"/>
          </a:p>
          <a:p>
            <a:endParaRPr lang="en-US" dirty="0"/>
          </a:p>
        </p:txBody>
      </p:sp>
    </p:spTree>
    <p:extLst>
      <p:ext uri="{BB962C8B-B14F-4D97-AF65-F5344CB8AC3E}">
        <p14:creationId xmlns:p14="http://schemas.microsoft.com/office/powerpoint/2010/main" val="1352938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1DB38-38E6-4F7B-B3C7-315DA13C7E8D}"/>
              </a:ext>
            </a:extLst>
          </p:cNvPr>
          <p:cNvSpPr>
            <a:spLocks noGrp="1"/>
          </p:cNvSpPr>
          <p:nvPr>
            <p:ph type="title"/>
          </p:nvPr>
        </p:nvSpPr>
        <p:spPr/>
        <p:txBody>
          <a:bodyPr/>
          <a:lstStyle/>
          <a:p>
            <a:r>
              <a:rPr lang="en-US" dirty="0"/>
              <a:t>Moving Forward</a:t>
            </a:r>
          </a:p>
        </p:txBody>
      </p:sp>
      <p:sp>
        <p:nvSpPr>
          <p:cNvPr id="3" name="Content Placeholder 2">
            <a:extLst>
              <a:ext uri="{FF2B5EF4-FFF2-40B4-BE49-F238E27FC236}">
                <a16:creationId xmlns:a16="http://schemas.microsoft.com/office/drawing/2014/main" id="{3F8ABE4A-D93F-4336-9EE0-16E40F877259}"/>
              </a:ext>
            </a:extLst>
          </p:cNvPr>
          <p:cNvSpPr>
            <a:spLocks noGrp="1"/>
          </p:cNvSpPr>
          <p:nvPr>
            <p:ph idx="1"/>
          </p:nvPr>
        </p:nvSpPr>
        <p:spPr>
          <a:xfrm>
            <a:off x="677334" y="1351723"/>
            <a:ext cx="8596668" cy="4689640"/>
          </a:xfrm>
        </p:spPr>
        <p:txBody>
          <a:bodyPr>
            <a:normAutofit lnSpcReduction="10000"/>
          </a:bodyPr>
          <a:lstStyle/>
          <a:p>
            <a:r>
              <a:rPr lang="en-US" dirty="0"/>
              <a:t>The revised Southwest Maui Watershed Plan has been submitted to the DOH CWB for review. The website (</a:t>
            </a:r>
            <a:r>
              <a:rPr lang="en-US" dirty="0">
                <a:hlinkClick r:id="rId2"/>
              </a:rPr>
              <a:t>www.mauiwatershed.org/home</a:t>
            </a:r>
            <a:r>
              <a:rPr lang="en-US" dirty="0"/>
              <a:t>) will be updated with the new Plan once edits and comments have been received from the DOH CWB.</a:t>
            </a:r>
          </a:p>
          <a:p>
            <a:r>
              <a:rPr lang="en-US" dirty="0"/>
              <a:t>The new Plan addresses the four deficiencies identified in the original Plan.</a:t>
            </a:r>
          </a:p>
          <a:p>
            <a:r>
              <a:rPr lang="en-US" dirty="0"/>
              <a:t>Greg Takeshima is currently on paternity leave until December of 2017 and will not review the revised Plan until his return.</a:t>
            </a:r>
          </a:p>
          <a:p>
            <a:r>
              <a:rPr lang="en-US" dirty="0"/>
              <a:t>The Central Maui Soil and Water Conservation District has reached out to rural land owners and are working on beginning implementation projects to show their viability without Federal funding. The hope is that by setting examples of successful implementation projects in the watershed, the DOH CWB and the EPA will be more inclined to financially support future implementation projects. </a:t>
            </a:r>
          </a:p>
          <a:p>
            <a:r>
              <a:rPr lang="en-US" dirty="0"/>
              <a:t>Potential wetland restoration sites are currently being identified in an attempt to save what is left of the Kihei coastal wetlands.</a:t>
            </a:r>
          </a:p>
          <a:p>
            <a:endParaRPr lang="en-US" dirty="0"/>
          </a:p>
        </p:txBody>
      </p:sp>
    </p:spTree>
    <p:extLst>
      <p:ext uri="{BB962C8B-B14F-4D97-AF65-F5344CB8AC3E}">
        <p14:creationId xmlns:p14="http://schemas.microsoft.com/office/powerpoint/2010/main" val="2741370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AD4F-3322-4CF7-B56A-1A97B4B47DA8}"/>
              </a:ext>
            </a:extLst>
          </p:cNvPr>
          <p:cNvSpPr>
            <a:spLocks noGrp="1"/>
          </p:cNvSpPr>
          <p:nvPr>
            <p:ph type="title"/>
          </p:nvPr>
        </p:nvSpPr>
        <p:spPr/>
        <p:txBody>
          <a:bodyPr/>
          <a:lstStyle/>
          <a:p>
            <a:r>
              <a:rPr lang="en-US" dirty="0"/>
              <a:t>How can I help you?</a:t>
            </a:r>
          </a:p>
        </p:txBody>
      </p:sp>
      <p:sp>
        <p:nvSpPr>
          <p:cNvPr id="3" name="Content Placeholder 2">
            <a:extLst>
              <a:ext uri="{FF2B5EF4-FFF2-40B4-BE49-F238E27FC236}">
                <a16:creationId xmlns:a16="http://schemas.microsoft.com/office/drawing/2014/main" id="{6D2587B6-8C7E-487F-9922-21FF2846A6E4}"/>
              </a:ext>
            </a:extLst>
          </p:cNvPr>
          <p:cNvSpPr>
            <a:spLocks noGrp="1"/>
          </p:cNvSpPr>
          <p:nvPr>
            <p:ph idx="1"/>
          </p:nvPr>
        </p:nvSpPr>
        <p:spPr/>
        <p:txBody>
          <a:bodyPr/>
          <a:lstStyle/>
          <a:p>
            <a:r>
              <a:rPr lang="en-US" dirty="0"/>
              <a:t>Please visit mauiwatershed.org/contact-us-1</a:t>
            </a:r>
          </a:p>
          <a:p>
            <a:endParaRPr lang="en-US" dirty="0"/>
          </a:p>
          <a:p>
            <a:r>
              <a:rPr lang="en-US" dirty="0"/>
              <a:t>Or email me directly at:</a:t>
            </a:r>
          </a:p>
          <a:p>
            <a:endParaRPr lang="en-US" dirty="0"/>
          </a:p>
          <a:p>
            <a:r>
              <a:rPr lang="en-US" dirty="0"/>
              <a:t>mreyesecology@gmail.com</a:t>
            </a:r>
          </a:p>
        </p:txBody>
      </p:sp>
    </p:spTree>
    <p:extLst>
      <p:ext uri="{BB962C8B-B14F-4D97-AF65-F5344CB8AC3E}">
        <p14:creationId xmlns:p14="http://schemas.microsoft.com/office/powerpoint/2010/main" val="1692349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94AC8-6E52-4B59-BED7-A11597D4B366}"/>
              </a:ext>
            </a:extLst>
          </p:cNvPr>
          <p:cNvSpPr>
            <a:spLocks noGrp="1"/>
          </p:cNvSpPr>
          <p:nvPr>
            <p:ph type="title"/>
          </p:nvPr>
        </p:nvSpPr>
        <p:spPr/>
        <p:txBody>
          <a:bodyPr/>
          <a:lstStyle/>
          <a:p>
            <a:r>
              <a:rPr lang="en-US" dirty="0" err="1"/>
              <a:t>Mucho</a:t>
            </a:r>
            <a:r>
              <a:rPr lang="en-US" dirty="0"/>
              <a:t> </a:t>
            </a:r>
            <a:r>
              <a:rPr lang="en-US" dirty="0" err="1"/>
              <a:t>Mahalos</a:t>
            </a:r>
            <a:r>
              <a:rPr lang="en-US" dirty="0"/>
              <a:t>!</a:t>
            </a:r>
          </a:p>
        </p:txBody>
      </p:sp>
      <p:sp>
        <p:nvSpPr>
          <p:cNvPr id="3" name="Content Placeholder 2">
            <a:extLst>
              <a:ext uri="{FF2B5EF4-FFF2-40B4-BE49-F238E27FC236}">
                <a16:creationId xmlns:a16="http://schemas.microsoft.com/office/drawing/2014/main" id="{5BBE51B3-6766-4055-BD0C-D09543C9EC80}"/>
              </a:ext>
            </a:extLst>
          </p:cNvPr>
          <p:cNvSpPr>
            <a:spLocks noGrp="1"/>
          </p:cNvSpPr>
          <p:nvPr>
            <p:ph idx="1"/>
          </p:nvPr>
        </p:nvSpPr>
        <p:spPr/>
        <p:txBody>
          <a:bodyPr/>
          <a:lstStyle/>
          <a:p>
            <a:r>
              <a:rPr lang="en-US" dirty="0"/>
              <a:t>I would like to personally thank Mike Moran for allowing me to speak with you.</a:t>
            </a:r>
          </a:p>
          <a:p>
            <a:endParaRPr lang="en-US" dirty="0"/>
          </a:p>
          <a:p>
            <a:r>
              <a:rPr lang="en-US" dirty="0"/>
              <a:t>Thank you to everyone in the community who has donated their time and efforts to ensuring our wetlands and coastline are protected for the future.</a:t>
            </a:r>
          </a:p>
          <a:p>
            <a:pPr marL="0" indent="0">
              <a:buNone/>
            </a:pPr>
            <a:endParaRPr lang="en-US" dirty="0"/>
          </a:p>
          <a:p>
            <a:endParaRPr lang="en-US" dirty="0"/>
          </a:p>
        </p:txBody>
      </p:sp>
    </p:spTree>
    <p:extLst>
      <p:ext uri="{BB962C8B-B14F-4D97-AF65-F5344CB8AC3E}">
        <p14:creationId xmlns:p14="http://schemas.microsoft.com/office/powerpoint/2010/main" val="1791192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AFB2-3276-4216-8770-3CBA7521D73E}"/>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A9A2A895-9E8F-439E-B33C-EFCC9982DCDE}"/>
              </a:ext>
            </a:extLst>
          </p:cNvPr>
          <p:cNvSpPr>
            <a:spLocks noGrp="1"/>
          </p:cNvSpPr>
          <p:nvPr>
            <p:ph idx="1"/>
          </p:nvPr>
        </p:nvSpPr>
        <p:spPr>
          <a:xfrm>
            <a:off x="677334" y="1404731"/>
            <a:ext cx="8596668" cy="4636632"/>
          </a:xfrm>
        </p:spPr>
        <p:txBody>
          <a:bodyPr>
            <a:normAutofit/>
          </a:bodyPr>
          <a:lstStyle/>
          <a:p>
            <a:r>
              <a:rPr lang="en-US" dirty="0"/>
              <a:t>The Central Maui Soil and Water Conservation District identified sediment carried by storm water runoff as the primary source and most problematic pollutant in the Southwest Maui Watershed. </a:t>
            </a:r>
          </a:p>
          <a:p>
            <a:r>
              <a:rPr lang="en-US" dirty="0"/>
              <a:t>Causes of sediment runoff were identified and implementation projects were designed to reduce sediment laden stormwater runoff before it discharges into the ocean.</a:t>
            </a:r>
          </a:p>
          <a:p>
            <a:r>
              <a:rPr lang="en-US" dirty="0"/>
              <a:t>Methods were developed to measure sediment load and estimate sediment load reductions by implementation projects.</a:t>
            </a:r>
          </a:p>
          <a:p>
            <a:r>
              <a:rPr lang="en-US" dirty="0"/>
              <a:t>A water quality monitoring program was designed and implemented to ensure the water quality was accurately characterized throughout the watershed.</a:t>
            </a:r>
          </a:p>
          <a:p>
            <a:r>
              <a:rPr lang="en-US" dirty="0"/>
              <a:t>The Plan has been created so that implementation projects that will reduce erosion and sedimentation are eligible for Federal 319 Grant Program funds. </a:t>
            </a:r>
          </a:p>
        </p:txBody>
      </p:sp>
    </p:spTree>
    <p:extLst>
      <p:ext uri="{BB962C8B-B14F-4D97-AF65-F5344CB8AC3E}">
        <p14:creationId xmlns:p14="http://schemas.microsoft.com/office/powerpoint/2010/main" val="1278922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generated with high confidence">
            <a:extLst>
              <a:ext uri="{FF2B5EF4-FFF2-40B4-BE49-F238E27FC236}">
                <a16:creationId xmlns:a16="http://schemas.microsoft.com/office/drawing/2014/main" id="{53EFB7C7-E123-474C-9767-C56D47484DEF}"/>
              </a:ext>
            </a:extLst>
          </p:cNvPr>
          <p:cNvPicPr>
            <a:picLocks noGrp="1" noChangeAspect="1"/>
          </p:cNvPicPr>
          <p:nvPr>
            <p:ph idx="1"/>
          </p:nvPr>
        </p:nvPicPr>
        <p:blipFill>
          <a:blip r:embed="rId2"/>
          <a:stretch>
            <a:fillRect/>
          </a:stretch>
        </p:blipFill>
        <p:spPr>
          <a:xfrm>
            <a:off x="1934817" y="107868"/>
            <a:ext cx="5314122" cy="6874789"/>
          </a:xfrm>
        </p:spPr>
      </p:pic>
    </p:spTree>
    <p:extLst>
      <p:ext uri="{BB962C8B-B14F-4D97-AF65-F5344CB8AC3E}">
        <p14:creationId xmlns:p14="http://schemas.microsoft.com/office/powerpoint/2010/main" val="3990676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58758-A36D-4D05-9910-9481681B1C45}"/>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89DBB497-78D3-4575-993A-FF5192F4E6D3}"/>
              </a:ext>
            </a:extLst>
          </p:cNvPr>
          <p:cNvSpPr>
            <a:spLocks noGrp="1"/>
          </p:cNvSpPr>
          <p:nvPr>
            <p:ph idx="1"/>
          </p:nvPr>
        </p:nvSpPr>
        <p:spPr>
          <a:xfrm>
            <a:off x="677334" y="1488613"/>
            <a:ext cx="8596668" cy="3880773"/>
          </a:xfrm>
        </p:spPr>
        <p:txBody>
          <a:bodyPr>
            <a:noAutofit/>
          </a:bodyPr>
          <a:lstStyle/>
          <a:p>
            <a:r>
              <a:rPr lang="en-US" sz="2400" dirty="0"/>
              <a:t>During the original effort, over $194,000 in Federal 319 grant funding was spent in an attempt to get the Southwest Maui Watershed Plan up to priority status.</a:t>
            </a:r>
          </a:p>
          <a:p>
            <a:r>
              <a:rPr lang="en-US" sz="2400" dirty="0"/>
              <a:t>Unfortunately, major deficiencies were found in the original Plan and it is not currently recognized as a priority watershed by the Environmental Protection Agency (EPA) or the Hawaii Department of Health (DOH) Clean Water Branch (CWB). </a:t>
            </a:r>
          </a:p>
          <a:p>
            <a:r>
              <a:rPr lang="en-US" sz="2400" dirty="0"/>
              <a:t>Because of this, the Plan in its current condition is not eligible for Federal 319 Grant Program funds and the various projects for improving water quality within the watershed are not able to be implemented.</a:t>
            </a:r>
          </a:p>
        </p:txBody>
      </p:sp>
    </p:spTree>
    <p:extLst>
      <p:ext uri="{BB962C8B-B14F-4D97-AF65-F5344CB8AC3E}">
        <p14:creationId xmlns:p14="http://schemas.microsoft.com/office/powerpoint/2010/main" val="1463200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2678-489C-44A1-ACDD-A0B7ADAEF56B}"/>
              </a:ext>
            </a:extLst>
          </p:cNvPr>
          <p:cNvSpPr>
            <a:spLocks noGrp="1"/>
          </p:cNvSpPr>
          <p:nvPr>
            <p:ph type="title"/>
          </p:nvPr>
        </p:nvSpPr>
        <p:spPr/>
        <p:txBody>
          <a:bodyPr/>
          <a:lstStyle/>
          <a:p>
            <a:r>
              <a:rPr lang="en-US" dirty="0"/>
              <a:t>Current Status</a:t>
            </a:r>
          </a:p>
        </p:txBody>
      </p:sp>
      <p:sp>
        <p:nvSpPr>
          <p:cNvPr id="3" name="Content Placeholder 2">
            <a:extLst>
              <a:ext uri="{FF2B5EF4-FFF2-40B4-BE49-F238E27FC236}">
                <a16:creationId xmlns:a16="http://schemas.microsoft.com/office/drawing/2014/main" id="{5302386E-0586-4815-A5C9-5A42C5C73A6E}"/>
              </a:ext>
            </a:extLst>
          </p:cNvPr>
          <p:cNvSpPr>
            <a:spLocks noGrp="1"/>
          </p:cNvSpPr>
          <p:nvPr>
            <p:ph idx="1"/>
          </p:nvPr>
        </p:nvSpPr>
        <p:spPr>
          <a:xfrm>
            <a:off x="677334" y="1378227"/>
            <a:ext cx="8596668" cy="4663136"/>
          </a:xfrm>
        </p:spPr>
        <p:txBody>
          <a:bodyPr>
            <a:normAutofit/>
          </a:bodyPr>
          <a:lstStyle/>
          <a:p>
            <a:r>
              <a:rPr lang="en-US" dirty="0"/>
              <a:t>In 2015, in an effort to breathe new life into the Southwest Maui Watershed Plan, the Central Maui Soil and Water Conservation District began discussions with the Maui County Office of Economic Development to obtain a small grant to address the deficiencies identified by the DOH CWB and the EPA in the original Plan.</a:t>
            </a:r>
          </a:p>
          <a:p>
            <a:r>
              <a:rPr lang="en-US" dirty="0"/>
              <a:t>After attending many Maui County Council and Budget and Finance Committee meetings, the Central Maui Soil and Water Conservation District was able to secure a County grant through the Office of Economic Development for $50,000.</a:t>
            </a:r>
          </a:p>
          <a:p>
            <a:r>
              <a:rPr lang="en-US" dirty="0"/>
              <a:t>Michael Reyes was named as the Watershed Coordinator in 2017 to address the deficiencies of the original Plan and to ensure the Plan is elevated to priority status by the EPA and DOH CWB so that we may become eligible for 319 Grant Program funding for implementation projects. </a:t>
            </a:r>
          </a:p>
        </p:txBody>
      </p:sp>
    </p:spTree>
    <p:extLst>
      <p:ext uri="{BB962C8B-B14F-4D97-AF65-F5344CB8AC3E}">
        <p14:creationId xmlns:p14="http://schemas.microsoft.com/office/powerpoint/2010/main" val="318031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08DAA-8D3B-48B4-BAC1-E9A826C1DC7C}"/>
              </a:ext>
            </a:extLst>
          </p:cNvPr>
          <p:cNvSpPr>
            <a:spLocks noGrp="1"/>
          </p:cNvSpPr>
          <p:nvPr>
            <p:ph type="title"/>
          </p:nvPr>
        </p:nvSpPr>
        <p:spPr/>
        <p:txBody>
          <a:bodyPr/>
          <a:lstStyle/>
          <a:p>
            <a:r>
              <a:rPr lang="en-US" dirty="0"/>
              <a:t>FOUR MAJOR DIFICIENCES OF THE ORIGINAL PLAN</a:t>
            </a:r>
          </a:p>
        </p:txBody>
      </p:sp>
      <p:sp>
        <p:nvSpPr>
          <p:cNvPr id="3" name="Content Placeholder 2">
            <a:extLst>
              <a:ext uri="{FF2B5EF4-FFF2-40B4-BE49-F238E27FC236}">
                <a16:creationId xmlns:a16="http://schemas.microsoft.com/office/drawing/2014/main" id="{4A40E167-1E21-457E-9C23-CB0FDD7B6351}"/>
              </a:ext>
            </a:extLst>
          </p:cNvPr>
          <p:cNvSpPr>
            <a:spLocks noGrp="1"/>
          </p:cNvSpPr>
          <p:nvPr>
            <p:ph idx="1"/>
          </p:nvPr>
        </p:nvSpPr>
        <p:spPr/>
        <p:txBody>
          <a:bodyPr>
            <a:normAutofit fontScale="92500" lnSpcReduction="20000"/>
          </a:bodyPr>
          <a:lstStyle/>
          <a:p>
            <a:r>
              <a:rPr lang="en-US" sz="2600" dirty="0"/>
              <a:t>No Empirical Data - The plan must offer load reduction estimates for each of the proposed implementation projects listed in the watershed plan.</a:t>
            </a:r>
          </a:p>
          <a:p>
            <a:r>
              <a:rPr lang="en-US" sz="2600" dirty="0"/>
              <a:t>Water Quality Monitoring Plan - We need to develop a robust monitoring and assessment plan to capture the effects of our implementation projects.</a:t>
            </a:r>
          </a:p>
          <a:p>
            <a:r>
              <a:rPr lang="en-US" sz="2600" dirty="0"/>
              <a:t>We need to create maps showing the specific locations where measurements will be taken and explain why these locales were chosen.</a:t>
            </a:r>
          </a:p>
          <a:p>
            <a:r>
              <a:rPr lang="en-US" sz="2600" dirty="0"/>
              <a:t>We need to develop a project timeline with milestones for determining project progression.</a:t>
            </a:r>
          </a:p>
          <a:p>
            <a:endParaRPr lang="en-US" dirty="0"/>
          </a:p>
        </p:txBody>
      </p:sp>
    </p:spTree>
    <p:extLst>
      <p:ext uri="{BB962C8B-B14F-4D97-AF65-F5344CB8AC3E}">
        <p14:creationId xmlns:p14="http://schemas.microsoft.com/office/powerpoint/2010/main" val="2294535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19540-C52D-4776-901B-0F580BB61F00}"/>
              </a:ext>
            </a:extLst>
          </p:cNvPr>
          <p:cNvSpPr>
            <a:spLocks noGrp="1"/>
          </p:cNvSpPr>
          <p:nvPr>
            <p:ph type="title"/>
          </p:nvPr>
        </p:nvSpPr>
        <p:spPr/>
        <p:txBody>
          <a:bodyPr/>
          <a:lstStyle/>
          <a:p>
            <a:r>
              <a:rPr lang="en-US" b="1" i="1" dirty="0">
                <a:effectLst>
                  <a:outerShdw sx="0" sy="0">
                    <a:srgbClr val="000000"/>
                  </a:outerShdw>
                </a:effectLst>
              </a:rPr>
              <a:t>Existing Conditions</a:t>
            </a:r>
            <a:br>
              <a:rPr lang="en-US" b="1" i="1" dirty="0">
                <a:effectLst>
                  <a:outerShdw sx="0" sy="0">
                    <a:srgbClr val="000000"/>
                  </a:outerShdw>
                </a:effectLst>
              </a:rPr>
            </a:br>
            <a:endParaRPr lang="en-US" dirty="0"/>
          </a:p>
        </p:txBody>
      </p:sp>
      <p:pic>
        <p:nvPicPr>
          <p:cNvPr id="4" name="Content Placeholder 3">
            <a:extLst>
              <a:ext uri="{FF2B5EF4-FFF2-40B4-BE49-F238E27FC236}">
                <a16:creationId xmlns:a16="http://schemas.microsoft.com/office/drawing/2014/main" id="{B1ED98ED-0EBD-4908-AD0B-58BF8BAF1748}"/>
              </a:ext>
            </a:extLst>
          </p:cNvPr>
          <p:cNvPicPr>
            <a:picLocks noGrp="1" noChangeAspect="1"/>
          </p:cNvPicPr>
          <p:nvPr>
            <p:ph idx="1"/>
          </p:nvPr>
        </p:nvPicPr>
        <p:blipFill>
          <a:blip r:embed="rId2"/>
          <a:stretch>
            <a:fillRect/>
          </a:stretch>
        </p:blipFill>
        <p:spPr>
          <a:xfrm>
            <a:off x="226831" y="1683026"/>
            <a:ext cx="8965802" cy="4565374"/>
          </a:xfrm>
          <a:prstGeom prst="rect">
            <a:avLst/>
          </a:prstGeom>
        </p:spPr>
      </p:pic>
    </p:spTree>
    <p:extLst>
      <p:ext uri="{BB962C8B-B14F-4D97-AF65-F5344CB8AC3E}">
        <p14:creationId xmlns:p14="http://schemas.microsoft.com/office/powerpoint/2010/main" val="4157540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CC2F60C-DD22-43C4-82B6-7E9A95A10654}"/>
              </a:ext>
            </a:extLst>
          </p:cNvPr>
          <p:cNvPicPr>
            <a:picLocks noGrp="1" noChangeAspect="1"/>
          </p:cNvPicPr>
          <p:nvPr>
            <p:ph idx="1"/>
          </p:nvPr>
        </p:nvPicPr>
        <p:blipFill>
          <a:blip r:embed="rId2"/>
          <a:stretch>
            <a:fillRect/>
          </a:stretch>
        </p:blipFill>
        <p:spPr>
          <a:xfrm>
            <a:off x="2998791" y="292032"/>
            <a:ext cx="5164548" cy="6681288"/>
          </a:xfrm>
        </p:spPr>
      </p:pic>
    </p:spTree>
    <p:extLst>
      <p:ext uri="{BB962C8B-B14F-4D97-AF65-F5344CB8AC3E}">
        <p14:creationId xmlns:p14="http://schemas.microsoft.com/office/powerpoint/2010/main" val="220477033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204</TotalTime>
  <Words>1435</Words>
  <Application>Microsoft Office PowerPoint</Application>
  <PresentationFormat>Widescreen</PresentationFormat>
  <Paragraphs>186</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Cambria</vt:lpstr>
      <vt:lpstr>Times New Roman</vt:lpstr>
      <vt:lpstr>Trebuchet MS</vt:lpstr>
      <vt:lpstr>Wingdings 3</vt:lpstr>
      <vt:lpstr>Facet</vt:lpstr>
      <vt:lpstr>Southwest Maui Watershed Plan</vt:lpstr>
      <vt:lpstr>Introduction:</vt:lpstr>
      <vt:lpstr>Purpose</vt:lpstr>
      <vt:lpstr>PowerPoint Presentation</vt:lpstr>
      <vt:lpstr>Background</vt:lpstr>
      <vt:lpstr>Current Status</vt:lpstr>
      <vt:lpstr>FOUR MAJOR DIFICIENCES OF THE ORIGINAL PLAN</vt:lpstr>
      <vt:lpstr>Existing Conditions </vt:lpstr>
      <vt:lpstr>PowerPoint Presentation</vt:lpstr>
      <vt:lpstr>PowerPoint Presentation</vt:lpstr>
      <vt:lpstr>PowerPoint Presentation</vt:lpstr>
      <vt:lpstr>PowerPoint Presentation</vt:lpstr>
      <vt:lpstr>Waipuilani Gulch – April 2017</vt:lpstr>
      <vt:lpstr>Keokea Gulch – April 2017</vt:lpstr>
      <vt:lpstr>Why these sites?</vt:lpstr>
      <vt:lpstr>April 30th, 2017 Sediment Discharge Load</vt:lpstr>
      <vt:lpstr>Future Conditions </vt:lpstr>
      <vt:lpstr>Initial Implementation Projects</vt:lpstr>
      <vt:lpstr>Sediment Load Reduction Estimates for Proposed Implementation Projects </vt:lpstr>
      <vt:lpstr>Additional Implementation Projects</vt:lpstr>
      <vt:lpstr>Proposed Structural Implementation Projects</vt:lpstr>
      <vt:lpstr>Proposed Non-Structural Implementation Projects</vt:lpstr>
      <vt:lpstr>Moving Forward</vt:lpstr>
      <vt:lpstr>How can I help you?</vt:lpstr>
      <vt:lpstr>Mucho Mahalos!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Southwest Maui Watershed Plan</dc:title>
  <dc:creator>mike reyes</dc:creator>
  <cp:lastModifiedBy>mike reyes</cp:lastModifiedBy>
  <cp:revision>23</cp:revision>
  <dcterms:created xsi:type="dcterms:W3CDTF">2017-11-15T16:42:52Z</dcterms:created>
  <dcterms:modified xsi:type="dcterms:W3CDTF">2017-11-22T21:39:49Z</dcterms:modified>
</cp:coreProperties>
</file>